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21F4841-F319-46B0-8822-862D1B5815E2}">
  <a:tblStyle styleId="{421F4841-F319-46B0-8822-862D1B5815E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regular.fntdata"/><Relationship Id="rId25" Type="http://schemas.openxmlformats.org/officeDocument/2006/relationships/slide" Target="slides/slide19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ab55a720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ab55a72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ab55a720c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ab55a720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ab55a720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ab55a720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ab55a720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ab55a720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ab55a720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aab55a720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ab55a720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aab55a720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ab55a720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ab55a720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ab55a720c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ab55a720c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0d393cd9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0d393cd9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0d393cd9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0d393cd9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0d393cd9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0d393cd9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0d393cd9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0d393cd9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ab55a720c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ab55a720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179700" y="1310300"/>
            <a:ext cx="90525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Amphibian Presence Prediction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179700" y="25717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/>
              <a:t>Jerry Ngo</a:t>
            </a:r>
            <a:endParaRPr i="1"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241100" y="-1999625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 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the number and the size of hidden layer for each ANN 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lbfgs</a:t>
            </a:r>
            <a:r>
              <a:rPr lang="en" sz="1400"/>
              <a:t> for activation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Limited-memory BFGS solver for weight optimization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72.75%</a:t>
            </a:r>
            <a:endParaRPr sz="1400"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8050" y="329283"/>
            <a:ext cx="2961900" cy="4484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1450" y="329275"/>
            <a:ext cx="1881100" cy="448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4218450" y="4763000"/>
            <a:ext cx="7071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Old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7128225" y="4738900"/>
            <a:ext cx="6351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241100" y="-2093375"/>
            <a:ext cx="3045600" cy="32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</a:t>
            </a:r>
            <a:endParaRPr/>
          </a:p>
        </p:txBody>
      </p:sp>
      <p:sp>
        <p:nvSpPr>
          <p:cNvPr id="139" name="Google Shape;139;p23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splitting criteria, maximum tree depth, number of features to consider when looking for the best split and whether it uses should balance the class weight for each Decision Tree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69.45%</a:t>
            </a:r>
            <a:endParaRPr sz="1400"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975" y="105219"/>
            <a:ext cx="3045600" cy="4705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4500" y="148525"/>
            <a:ext cx="2336875" cy="46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4209375" y="4749100"/>
            <a:ext cx="7071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Old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7128225" y="4738900"/>
            <a:ext cx="6351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713" y="536500"/>
            <a:ext cx="2331150" cy="40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412" y="547025"/>
            <a:ext cx="2281250" cy="404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5205" y="536500"/>
            <a:ext cx="2621083" cy="404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4"/>
          <p:cNvSpPr txBox="1"/>
          <p:nvPr/>
        </p:nvSpPr>
        <p:spPr>
          <a:xfrm>
            <a:off x="1246338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SVM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3720063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6338788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Decision Tree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</a:t>
            </a:r>
            <a:r>
              <a:rPr lang="en"/>
              <a:t> Models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r>
              <a:rPr lang="en"/>
              <a:t> 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Set the max depth of 4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Learning rate: 0.72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Random state of 6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69.9%</a:t>
            </a:r>
            <a:endParaRPr sz="1400"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628" y="152400"/>
            <a:ext cx="195377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AdaBoost 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the previous decision tree classifier for the base classifier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Learning rate: 0.72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Random state of 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70.1% with validation set</a:t>
            </a:r>
            <a:endParaRPr sz="1400"/>
          </a:p>
        </p:txBody>
      </p:sp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000" y="29225"/>
            <a:ext cx="1880775" cy="50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226078" y="5124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Stacking using Bayes Optimal Classifier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6-fold to choose the best training set to train the Bayes classifer using the base learners (SVM, Decision Tree, ANN)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Gaussian Naive Bayes as meta classifier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69.9%</a:t>
            </a:r>
            <a:endParaRPr sz="1400"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628" y="152400"/>
            <a:ext cx="18062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/>
        </p:nvSpPr>
        <p:spPr>
          <a:xfrm>
            <a:off x="1246338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3720063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Adaboost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9"/>
          <p:cNvSpPr txBox="1"/>
          <p:nvPr/>
        </p:nvSpPr>
        <p:spPr>
          <a:xfrm>
            <a:off x="6338788" y="4585950"/>
            <a:ext cx="14139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Stacking using Bayes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413" y="35700"/>
            <a:ext cx="1953775" cy="456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6638" y="35700"/>
            <a:ext cx="1880775" cy="456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2650" y="35700"/>
            <a:ext cx="1806200" cy="456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Overall ANN has the best performance of 72.75%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Because of the uneven distribution and a really small instance, it is hard to get a better accuracy</a:t>
            </a:r>
            <a:endParaRPr sz="1400"/>
          </a:p>
        </p:txBody>
      </p:sp>
      <p:graphicFrame>
        <p:nvGraphicFramePr>
          <p:cNvPr id="195" name="Google Shape;195;p30"/>
          <p:cNvGraphicFramePr/>
          <p:nvPr/>
        </p:nvGraphicFramePr>
        <p:xfrm>
          <a:off x="1059475" y="28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{421F4841-F319-46B0-8822-862D1B5815E2}</a:tableStyleId>
              </a:tblPr>
              <a:tblGrid>
                <a:gridCol w="1303500"/>
                <a:gridCol w="1491025"/>
              </a:tblGrid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Classifier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Accuracy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70.33%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64.6</a:t>
                      </a:r>
                      <a:r>
                        <a:rPr lang="en"/>
                        <a:t>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72.75%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69.45%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Bayes Stacking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AdaBoost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70.1%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Phuc Ngo, Beloit College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ngoph@beloit.com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02" name="Google Shape;202;p31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Based on satellite information on amphibian appearance, give prediction on the occurrence of amphibian based on the site’s attribute.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Applying model like decision tree, support vector machine, artificial neural network and ensemble learning methods like stacking and boosting on the data set.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Information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Was</a:t>
            </a:r>
            <a:r>
              <a:rPr lang="en" sz="1800"/>
              <a:t> prepared for the environmental impact assessment reports for two planned road in Poland.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Gives the amphibian population with 189 occurence sites along with 16 attributes of each site.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7 amphibian species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26075" y="357800"/>
            <a:ext cx="29619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Preprocess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0" y="1452400"/>
            <a:ext cx="31881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Data is well collected and presented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Select attribute for training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Concatenate label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Split training and validation set</a:t>
            </a:r>
            <a:endParaRPr sz="14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025" y="1794850"/>
            <a:ext cx="5848975" cy="177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1863"/>
            <a:ext cx="5432650" cy="387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4950" y="1590675"/>
            <a:ext cx="3829050" cy="19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3045000" y="4728300"/>
            <a:ext cx="30540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Distribution is not evenly distributed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3080750" y="4179125"/>
            <a:ext cx="3563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 attributes that can be used to easily predict the species occurrence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4655999" cy="316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799" y="771450"/>
            <a:ext cx="4030800" cy="3054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199250" y="-1932650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 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57400" y="14710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the punishment of soft margin, kernel (poly, RBF), the degree of the poly kernel and balanced the class weight for imbalance species of each SVM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70.33%</a:t>
            </a:r>
            <a:endParaRPr sz="1400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6250" y="536500"/>
            <a:ext cx="2674300" cy="4070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4363" y="568013"/>
            <a:ext cx="2618675" cy="400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4218450" y="4634500"/>
            <a:ext cx="7071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Old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7325850" y="4624300"/>
            <a:ext cx="635100" cy="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